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45F65"/>
    <a:srgbClr val="20A9B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80" d="100"/>
          <a:sy n="80" d="100"/>
        </p:scale>
        <p:origin x="2406" y="11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smtClean="0"/>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5D542063-1117-4257-9537-275A68E47833}" type="datetimeFigureOut">
              <a:rPr lang="fr-BE" smtClean="0"/>
              <a:t>11-09-20</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72000F2B-605E-45AF-929E-EA740D807AF3}" type="slidenum">
              <a:rPr lang="fr-BE" smtClean="0"/>
              <a:t>‹N°›</a:t>
            </a:fld>
            <a:endParaRPr lang="fr-BE"/>
          </a:p>
        </p:txBody>
      </p:sp>
    </p:spTree>
    <p:extLst>
      <p:ext uri="{BB962C8B-B14F-4D97-AF65-F5344CB8AC3E}">
        <p14:creationId xmlns:p14="http://schemas.microsoft.com/office/powerpoint/2010/main" val="2384609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5D542063-1117-4257-9537-275A68E47833}" type="datetimeFigureOut">
              <a:rPr lang="fr-BE" smtClean="0"/>
              <a:t>11-09-20</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72000F2B-605E-45AF-929E-EA740D807AF3}" type="slidenum">
              <a:rPr lang="fr-BE" smtClean="0"/>
              <a:t>‹N°›</a:t>
            </a:fld>
            <a:endParaRPr lang="fr-BE"/>
          </a:p>
        </p:txBody>
      </p:sp>
    </p:spTree>
    <p:extLst>
      <p:ext uri="{BB962C8B-B14F-4D97-AF65-F5344CB8AC3E}">
        <p14:creationId xmlns:p14="http://schemas.microsoft.com/office/powerpoint/2010/main" val="2182679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5D542063-1117-4257-9537-275A68E47833}" type="datetimeFigureOut">
              <a:rPr lang="fr-BE" smtClean="0"/>
              <a:t>11-09-20</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72000F2B-605E-45AF-929E-EA740D807AF3}" type="slidenum">
              <a:rPr lang="fr-BE" smtClean="0"/>
              <a:t>‹N°›</a:t>
            </a:fld>
            <a:endParaRPr lang="fr-BE"/>
          </a:p>
        </p:txBody>
      </p:sp>
    </p:spTree>
    <p:extLst>
      <p:ext uri="{BB962C8B-B14F-4D97-AF65-F5344CB8AC3E}">
        <p14:creationId xmlns:p14="http://schemas.microsoft.com/office/powerpoint/2010/main" val="2232974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5D542063-1117-4257-9537-275A68E47833}" type="datetimeFigureOut">
              <a:rPr lang="fr-BE" smtClean="0"/>
              <a:t>11-09-20</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72000F2B-605E-45AF-929E-EA740D807AF3}" type="slidenum">
              <a:rPr lang="fr-BE" smtClean="0"/>
              <a:t>‹N°›</a:t>
            </a:fld>
            <a:endParaRPr lang="fr-BE"/>
          </a:p>
        </p:txBody>
      </p:sp>
    </p:spTree>
    <p:extLst>
      <p:ext uri="{BB962C8B-B14F-4D97-AF65-F5344CB8AC3E}">
        <p14:creationId xmlns:p14="http://schemas.microsoft.com/office/powerpoint/2010/main" val="1028575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smtClean="0"/>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5D542063-1117-4257-9537-275A68E47833}" type="datetimeFigureOut">
              <a:rPr lang="fr-BE" smtClean="0"/>
              <a:t>11-09-20</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72000F2B-605E-45AF-929E-EA740D807AF3}" type="slidenum">
              <a:rPr lang="fr-BE" smtClean="0"/>
              <a:t>‹N°›</a:t>
            </a:fld>
            <a:endParaRPr lang="fr-BE"/>
          </a:p>
        </p:txBody>
      </p:sp>
    </p:spTree>
    <p:extLst>
      <p:ext uri="{BB962C8B-B14F-4D97-AF65-F5344CB8AC3E}">
        <p14:creationId xmlns:p14="http://schemas.microsoft.com/office/powerpoint/2010/main" val="467498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5D542063-1117-4257-9537-275A68E47833}" type="datetimeFigureOut">
              <a:rPr lang="fr-BE" smtClean="0"/>
              <a:t>11-09-20</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72000F2B-605E-45AF-929E-EA740D807AF3}" type="slidenum">
              <a:rPr lang="fr-BE" smtClean="0"/>
              <a:t>‹N°›</a:t>
            </a:fld>
            <a:endParaRPr lang="fr-BE"/>
          </a:p>
        </p:txBody>
      </p:sp>
    </p:spTree>
    <p:extLst>
      <p:ext uri="{BB962C8B-B14F-4D97-AF65-F5344CB8AC3E}">
        <p14:creationId xmlns:p14="http://schemas.microsoft.com/office/powerpoint/2010/main" val="2960614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smtClean="0"/>
              <a:t>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smtClean="0"/>
              <a:t>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5D542063-1117-4257-9537-275A68E47833}" type="datetimeFigureOut">
              <a:rPr lang="fr-BE" smtClean="0"/>
              <a:t>11-09-20</a:t>
            </a:fld>
            <a:endParaRPr lang="fr-BE"/>
          </a:p>
        </p:txBody>
      </p:sp>
      <p:sp>
        <p:nvSpPr>
          <p:cNvPr id="8" name="Footer Placeholder 7"/>
          <p:cNvSpPr>
            <a:spLocks noGrp="1"/>
          </p:cNvSpPr>
          <p:nvPr>
            <p:ph type="ftr" sz="quarter" idx="11"/>
          </p:nvPr>
        </p:nvSpPr>
        <p:spPr/>
        <p:txBody>
          <a:bodyPr/>
          <a:lstStyle/>
          <a:p>
            <a:endParaRPr lang="fr-BE"/>
          </a:p>
        </p:txBody>
      </p:sp>
      <p:sp>
        <p:nvSpPr>
          <p:cNvPr id="9" name="Slide Number Placeholder 8"/>
          <p:cNvSpPr>
            <a:spLocks noGrp="1"/>
          </p:cNvSpPr>
          <p:nvPr>
            <p:ph type="sldNum" sz="quarter" idx="12"/>
          </p:nvPr>
        </p:nvSpPr>
        <p:spPr/>
        <p:txBody>
          <a:bodyPr/>
          <a:lstStyle/>
          <a:p>
            <a:fld id="{72000F2B-605E-45AF-929E-EA740D807AF3}" type="slidenum">
              <a:rPr lang="fr-BE" smtClean="0"/>
              <a:t>‹N°›</a:t>
            </a:fld>
            <a:endParaRPr lang="fr-BE"/>
          </a:p>
        </p:txBody>
      </p:sp>
    </p:spTree>
    <p:extLst>
      <p:ext uri="{BB962C8B-B14F-4D97-AF65-F5344CB8AC3E}">
        <p14:creationId xmlns:p14="http://schemas.microsoft.com/office/powerpoint/2010/main" val="2138537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5D542063-1117-4257-9537-275A68E47833}" type="datetimeFigureOut">
              <a:rPr lang="fr-BE" smtClean="0"/>
              <a:t>11-09-20</a:t>
            </a:fld>
            <a:endParaRPr lang="fr-BE"/>
          </a:p>
        </p:txBody>
      </p:sp>
      <p:sp>
        <p:nvSpPr>
          <p:cNvPr id="4" name="Footer Placeholder 3"/>
          <p:cNvSpPr>
            <a:spLocks noGrp="1"/>
          </p:cNvSpPr>
          <p:nvPr>
            <p:ph type="ftr" sz="quarter" idx="11"/>
          </p:nvPr>
        </p:nvSpPr>
        <p:spPr/>
        <p:txBody>
          <a:bodyPr/>
          <a:lstStyle/>
          <a:p>
            <a:endParaRPr lang="fr-BE"/>
          </a:p>
        </p:txBody>
      </p:sp>
      <p:sp>
        <p:nvSpPr>
          <p:cNvPr id="5" name="Slide Number Placeholder 4"/>
          <p:cNvSpPr>
            <a:spLocks noGrp="1"/>
          </p:cNvSpPr>
          <p:nvPr>
            <p:ph type="sldNum" sz="quarter" idx="12"/>
          </p:nvPr>
        </p:nvSpPr>
        <p:spPr/>
        <p:txBody>
          <a:bodyPr/>
          <a:lstStyle/>
          <a:p>
            <a:fld id="{72000F2B-605E-45AF-929E-EA740D807AF3}" type="slidenum">
              <a:rPr lang="fr-BE" smtClean="0"/>
              <a:t>‹N°›</a:t>
            </a:fld>
            <a:endParaRPr lang="fr-BE"/>
          </a:p>
        </p:txBody>
      </p:sp>
    </p:spTree>
    <p:extLst>
      <p:ext uri="{BB962C8B-B14F-4D97-AF65-F5344CB8AC3E}">
        <p14:creationId xmlns:p14="http://schemas.microsoft.com/office/powerpoint/2010/main" val="3768825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542063-1117-4257-9537-275A68E47833}" type="datetimeFigureOut">
              <a:rPr lang="fr-BE" smtClean="0"/>
              <a:t>11-09-20</a:t>
            </a:fld>
            <a:endParaRPr lang="fr-BE"/>
          </a:p>
        </p:txBody>
      </p:sp>
      <p:sp>
        <p:nvSpPr>
          <p:cNvPr id="3" name="Footer Placeholder 2"/>
          <p:cNvSpPr>
            <a:spLocks noGrp="1"/>
          </p:cNvSpPr>
          <p:nvPr>
            <p:ph type="ftr" sz="quarter" idx="11"/>
          </p:nvPr>
        </p:nvSpPr>
        <p:spPr/>
        <p:txBody>
          <a:bodyPr/>
          <a:lstStyle/>
          <a:p>
            <a:endParaRPr lang="fr-BE"/>
          </a:p>
        </p:txBody>
      </p:sp>
      <p:sp>
        <p:nvSpPr>
          <p:cNvPr id="4" name="Slide Number Placeholder 3"/>
          <p:cNvSpPr>
            <a:spLocks noGrp="1"/>
          </p:cNvSpPr>
          <p:nvPr>
            <p:ph type="sldNum" sz="quarter" idx="12"/>
          </p:nvPr>
        </p:nvSpPr>
        <p:spPr/>
        <p:txBody>
          <a:bodyPr/>
          <a:lstStyle/>
          <a:p>
            <a:fld id="{72000F2B-605E-45AF-929E-EA740D807AF3}" type="slidenum">
              <a:rPr lang="fr-BE" smtClean="0"/>
              <a:t>‹N°›</a:t>
            </a:fld>
            <a:endParaRPr lang="fr-BE"/>
          </a:p>
        </p:txBody>
      </p:sp>
    </p:spTree>
    <p:extLst>
      <p:ext uri="{BB962C8B-B14F-4D97-AF65-F5344CB8AC3E}">
        <p14:creationId xmlns:p14="http://schemas.microsoft.com/office/powerpoint/2010/main" val="37281842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smtClean="0"/>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5D542063-1117-4257-9537-275A68E47833}" type="datetimeFigureOut">
              <a:rPr lang="fr-BE" smtClean="0"/>
              <a:t>11-09-20</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72000F2B-605E-45AF-929E-EA740D807AF3}" type="slidenum">
              <a:rPr lang="fr-BE" smtClean="0"/>
              <a:t>‹N°›</a:t>
            </a:fld>
            <a:endParaRPr lang="fr-BE"/>
          </a:p>
        </p:txBody>
      </p:sp>
    </p:spTree>
    <p:extLst>
      <p:ext uri="{BB962C8B-B14F-4D97-AF65-F5344CB8AC3E}">
        <p14:creationId xmlns:p14="http://schemas.microsoft.com/office/powerpoint/2010/main" val="1260223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5D542063-1117-4257-9537-275A68E47833}" type="datetimeFigureOut">
              <a:rPr lang="fr-BE" smtClean="0"/>
              <a:t>11-09-20</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72000F2B-605E-45AF-929E-EA740D807AF3}" type="slidenum">
              <a:rPr lang="fr-BE" smtClean="0"/>
              <a:t>‹N°›</a:t>
            </a:fld>
            <a:endParaRPr lang="fr-BE"/>
          </a:p>
        </p:txBody>
      </p:sp>
    </p:spTree>
    <p:extLst>
      <p:ext uri="{BB962C8B-B14F-4D97-AF65-F5344CB8AC3E}">
        <p14:creationId xmlns:p14="http://schemas.microsoft.com/office/powerpoint/2010/main" val="285529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5D542063-1117-4257-9537-275A68E47833}" type="datetimeFigureOut">
              <a:rPr lang="fr-BE" smtClean="0"/>
              <a:t>11-09-20</a:t>
            </a:fld>
            <a:endParaRPr lang="fr-BE"/>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BE"/>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2000F2B-605E-45AF-929E-EA740D807AF3}" type="slidenum">
              <a:rPr lang="fr-BE" smtClean="0"/>
              <a:t>‹N°›</a:t>
            </a:fld>
            <a:endParaRPr lang="fr-BE"/>
          </a:p>
        </p:txBody>
      </p:sp>
    </p:spTree>
    <p:extLst>
      <p:ext uri="{BB962C8B-B14F-4D97-AF65-F5344CB8AC3E}">
        <p14:creationId xmlns:p14="http://schemas.microsoft.com/office/powerpoint/2010/main" val="6352043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hyperlink" Target="mailto:g.ropars@frw.be"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mailto:a.cremers@frw.be" TargetMode="External"/><Relationship Id="rId5" Type="http://schemas.openxmlformats.org/officeDocument/2006/relationships/image" Target="../media/image3.jpe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hyperlink" Target="https://www.aubange.be/joomla3/index.php/administration/rgpd" TargetMode="External"/><Relationship Id="rId2" Type="http://schemas.openxmlformats.org/officeDocument/2006/relationships/hyperlink" Target="mailto:dpo@aubange.be" TargetMode="External"/><Relationship Id="rId1" Type="http://schemas.openxmlformats.org/officeDocument/2006/relationships/slideLayout" Target="../slideLayouts/slideLayout2.xml"/><Relationship Id="rId5" Type="http://schemas.openxmlformats.org/officeDocument/2006/relationships/hyperlink" Target="https://www.autoriteprotectiondonnees.be/" TargetMode="External"/><Relationship Id="rId4" Type="http://schemas.openxmlformats.org/officeDocument/2006/relationships/hyperlink" Target="mailto:contact@apd-gba.b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e 8"/>
          <p:cNvGrpSpPr/>
          <p:nvPr/>
        </p:nvGrpSpPr>
        <p:grpSpPr>
          <a:xfrm>
            <a:off x="-235867" y="196929"/>
            <a:ext cx="3147507" cy="368921"/>
            <a:chOff x="-79456" y="2732432"/>
            <a:chExt cx="2179114" cy="384522"/>
          </a:xfrm>
        </p:grpSpPr>
        <p:sp>
          <p:nvSpPr>
            <p:cNvPr id="5" name="Rectangle 4"/>
            <p:cNvSpPr/>
            <p:nvPr/>
          </p:nvSpPr>
          <p:spPr>
            <a:xfrm>
              <a:off x="-79456" y="2732432"/>
              <a:ext cx="1877334" cy="369851"/>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fr-BE" sz="1246"/>
            </a:p>
          </p:txBody>
        </p:sp>
        <p:sp>
          <p:nvSpPr>
            <p:cNvPr id="4" name="ZoneTexte 6"/>
            <p:cNvSpPr txBox="1"/>
            <p:nvPr/>
          </p:nvSpPr>
          <p:spPr>
            <a:xfrm>
              <a:off x="268139" y="2768845"/>
              <a:ext cx="1831519" cy="34810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fr-BE" sz="1662" dirty="0">
                  <a:solidFill>
                    <a:schemeClr val="bg1"/>
                  </a:solidFill>
                </a:rPr>
                <a:t>PCDR AUBANGE</a:t>
              </a:r>
            </a:p>
          </p:txBody>
        </p:sp>
      </p:grpSp>
      <p:pic>
        <p:nvPicPr>
          <p:cNvPr id="6" name="Image 5"/>
          <p:cNvPicPr>
            <a:picLocks noChangeAspect="1"/>
          </p:cNvPicPr>
          <p:nvPr/>
        </p:nvPicPr>
        <p:blipFill>
          <a:blip r:embed="rId2">
            <a:grayscl/>
          </a:blip>
          <a:stretch>
            <a:fillRect/>
          </a:stretch>
        </p:blipFill>
        <p:spPr>
          <a:xfrm>
            <a:off x="5796273" y="164858"/>
            <a:ext cx="767268" cy="798908"/>
          </a:xfrm>
          <a:prstGeom prst="rect">
            <a:avLst/>
          </a:prstGeom>
        </p:spPr>
      </p:pic>
      <p:pic>
        <p:nvPicPr>
          <p:cNvPr id="7" name="Image 6"/>
          <p:cNvPicPr>
            <a:picLocks noChangeAspect="1"/>
          </p:cNvPicPr>
          <p:nvPr/>
        </p:nvPicPr>
        <p:blipFill>
          <a:blip r:embed="rId3" cstate="print">
            <a:extLst>
              <a:ext uri="{BEBA8EAE-BF5A-486C-A8C5-ECC9F3942E4B}">
                <a14:imgProps xmlns:a14="http://schemas.microsoft.com/office/drawing/2010/main">
                  <a14:imgLayer r:embed="rId4">
                    <a14:imgEffect>
                      <a14:saturation sat="33000"/>
                    </a14:imgEffect>
                  </a14:imgLayer>
                </a14:imgProps>
              </a:ext>
              <a:ext uri="{28A0092B-C50C-407E-A947-70E740481C1C}">
                <a14:useLocalDpi xmlns:a14="http://schemas.microsoft.com/office/drawing/2010/main" val="0"/>
              </a:ext>
            </a:extLst>
          </a:blip>
          <a:stretch>
            <a:fillRect/>
          </a:stretch>
        </p:blipFill>
        <p:spPr>
          <a:xfrm>
            <a:off x="5921346" y="9023054"/>
            <a:ext cx="485296" cy="422334"/>
          </a:xfrm>
          <a:prstGeom prst="rect">
            <a:avLst/>
          </a:prstGeom>
        </p:spPr>
      </p:pic>
      <p:pic>
        <p:nvPicPr>
          <p:cNvPr id="8" name="Image 7"/>
          <p:cNvPicPr>
            <a:picLocks noChangeAspect="1"/>
          </p:cNvPicPr>
          <p:nvPr/>
        </p:nvPicPr>
        <p:blipFill>
          <a:blip r:embed="rId5" cstate="print">
            <a:grayscl/>
            <a:extLst>
              <a:ext uri="{28A0092B-C50C-407E-A947-70E740481C1C}">
                <a14:useLocalDpi xmlns:a14="http://schemas.microsoft.com/office/drawing/2010/main" val="0"/>
              </a:ext>
            </a:extLst>
          </a:blip>
          <a:stretch>
            <a:fillRect/>
          </a:stretch>
        </p:blipFill>
        <p:spPr>
          <a:xfrm>
            <a:off x="487601" y="9013604"/>
            <a:ext cx="738715" cy="431784"/>
          </a:xfrm>
          <a:prstGeom prst="rect">
            <a:avLst/>
          </a:prstGeom>
        </p:spPr>
      </p:pic>
      <p:sp>
        <p:nvSpPr>
          <p:cNvPr id="10" name="Rectangle 9"/>
          <p:cNvSpPr/>
          <p:nvPr/>
        </p:nvSpPr>
        <p:spPr>
          <a:xfrm>
            <a:off x="1626912" y="702846"/>
            <a:ext cx="3741821" cy="440154"/>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1" name="ZoneTexte 10"/>
          <p:cNvSpPr txBox="1"/>
          <p:nvPr/>
        </p:nvSpPr>
        <p:spPr>
          <a:xfrm>
            <a:off x="1697317" y="747335"/>
            <a:ext cx="3572516" cy="369974"/>
          </a:xfrm>
          <a:prstGeom prst="rect">
            <a:avLst/>
          </a:prstGeom>
          <a:noFill/>
        </p:spPr>
        <p:txBody>
          <a:bodyPr wrap="square" rtlCol="0">
            <a:spAutoFit/>
          </a:bodyPr>
          <a:lstStyle/>
          <a:p>
            <a:r>
              <a:rPr lang="fr-BE" dirty="0" smtClean="0">
                <a:solidFill>
                  <a:schemeClr val="bg1"/>
                </a:solidFill>
              </a:rPr>
              <a:t>Formulaire de candidature à la CLDR</a:t>
            </a:r>
            <a:endParaRPr lang="fr-BE" dirty="0">
              <a:solidFill>
                <a:schemeClr val="bg1"/>
              </a:solidFill>
            </a:endParaRPr>
          </a:p>
        </p:txBody>
      </p:sp>
      <p:graphicFrame>
        <p:nvGraphicFramePr>
          <p:cNvPr id="12" name="Tableau 11"/>
          <p:cNvGraphicFramePr>
            <a:graphicFrameLocks noGrp="1"/>
          </p:cNvGraphicFramePr>
          <p:nvPr>
            <p:extLst>
              <p:ext uri="{D42A27DB-BD31-4B8C-83A1-F6EECF244321}">
                <p14:modId xmlns:p14="http://schemas.microsoft.com/office/powerpoint/2010/main" val="1143079497"/>
              </p:ext>
            </p:extLst>
          </p:nvPr>
        </p:nvGraphicFramePr>
        <p:xfrm>
          <a:off x="482992" y="1338561"/>
          <a:ext cx="5892016" cy="1983690"/>
        </p:xfrm>
        <a:graphic>
          <a:graphicData uri="http://schemas.openxmlformats.org/drawingml/2006/table">
            <a:tbl>
              <a:tblPr firstRow="1" firstCol="1" bandRow="1"/>
              <a:tblGrid>
                <a:gridCol w="1496626">
                  <a:extLst>
                    <a:ext uri="{9D8B030D-6E8A-4147-A177-3AD203B41FA5}">
                      <a16:colId xmlns:a16="http://schemas.microsoft.com/office/drawing/2014/main" val="264079909"/>
                    </a:ext>
                  </a:extLst>
                </a:gridCol>
                <a:gridCol w="4395390">
                  <a:extLst>
                    <a:ext uri="{9D8B030D-6E8A-4147-A177-3AD203B41FA5}">
                      <a16:colId xmlns:a16="http://schemas.microsoft.com/office/drawing/2014/main" val="2355263478"/>
                    </a:ext>
                  </a:extLst>
                </a:gridCol>
              </a:tblGrid>
              <a:tr h="245962">
                <a:tc>
                  <a:txBody>
                    <a:bodyPr/>
                    <a:lstStyle/>
                    <a:p>
                      <a:pPr>
                        <a:lnSpc>
                          <a:spcPct val="118000"/>
                        </a:lnSpc>
                        <a:spcAft>
                          <a:spcPts val="600"/>
                        </a:spcAft>
                      </a:pPr>
                      <a:r>
                        <a:rPr lang="fr-BE" sz="1100" kern="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Nom </a:t>
                      </a:r>
                      <a:endParaRPr lang="fr-BE" sz="1000" kern="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8000"/>
                        </a:lnSpc>
                        <a:spcAft>
                          <a:spcPts val="600"/>
                        </a:spcAft>
                      </a:pPr>
                      <a:r>
                        <a:rPr lang="fr-BE" sz="1100" kern="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fr-BE" sz="1000" kern="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22933652"/>
                  </a:ext>
                </a:extLst>
              </a:tr>
              <a:tr h="245962">
                <a:tc>
                  <a:txBody>
                    <a:bodyPr/>
                    <a:lstStyle/>
                    <a:p>
                      <a:pPr>
                        <a:lnSpc>
                          <a:spcPct val="118000"/>
                        </a:lnSpc>
                        <a:spcAft>
                          <a:spcPts val="600"/>
                        </a:spcAft>
                      </a:pPr>
                      <a:r>
                        <a:rPr lang="fr-BE" sz="1100" kern="14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Prénom</a:t>
                      </a:r>
                      <a:endParaRPr lang="fr-BE" sz="1000" kern="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8000"/>
                        </a:lnSpc>
                        <a:spcAft>
                          <a:spcPts val="600"/>
                        </a:spcAft>
                      </a:pPr>
                      <a:r>
                        <a:rPr lang="fr-BE" sz="1100" kern="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fr-BE" sz="1000" kern="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1128961"/>
                  </a:ext>
                </a:extLst>
              </a:tr>
              <a:tr h="245962">
                <a:tc>
                  <a:txBody>
                    <a:bodyPr/>
                    <a:lstStyle/>
                    <a:p>
                      <a:pPr>
                        <a:lnSpc>
                          <a:spcPct val="118000"/>
                        </a:lnSpc>
                        <a:spcAft>
                          <a:spcPts val="600"/>
                        </a:spcAft>
                      </a:pPr>
                      <a:r>
                        <a:rPr lang="fr-BE" sz="1100" kern="14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Date </a:t>
                      </a:r>
                      <a:r>
                        <a:rPr lang="fr-BE" sz="1100" kern="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de naissance </a:t>
                      </a:r>
                      <a:endParaRPr lang="fr-BE" sz="1000" kern="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8000"/>
                        </a:lnSpc>
                        <a:spcAft>
                          <a:spcPts val="600"/>
                        </a:spcAft>
                      </a:pPr>
                      <a:r>
                        <a:rPr lang="fr-BE" sz="1100" kern="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fr-BE" sz="1000" kern="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52412772"/>
                  </a:ext>
                </a:extLst>
              </a:tr>
              <a:tr h="245962">
                <a:tc>
                  <a:txBody>
                    <a:bodyPr/>
                    <a:lstStyle/>
                    <a:p>
                      <a:pPr>
                        <a:lnSpc>
                          <a:spcPct val="118000"/>
                        </a:lnSpc>
                        <a:spcAft>
                          <a:spcPts val="600"/>
                        </a:spcAft>
                      </a:pPr>
                      <a:r>
                        <a:rPr lang="fr-BE" sz="1100" kern="14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Genre (H/F)</a:t>
                      </a:r>
                      <a:endParaRPr lang="fr-BE" sz="1100" kern="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8000"/>
                        </a:lnSpc>
                        <a:spcAft>
                          <a:spcPts val="600"/>
                        </a:spcAft>
                      </a:pPr>
                      <a:endParaRPr lang="fr-BE" sz="1000" kern="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38542167"/>
                  </a:ext>
                </a:extLst>
              </a:tr>
              <a:tr h="261956">
                <a:tc>
                  <a:txBody>
                    <a:bodyPr/>
                    <a:lstStyle/>
                    <a:p>
                      <a:pPr>
                        <a:lnSpc>
                          <a:spcPct val="118000"/>
                        </a:lnSpc>
                        <a:spcAft>
                          <a:spcPts val="600"/>
                        </a:spcAft>
                      </a:pPr>
                      <a:r>
                        <a:rPr lang="fr-BE" sz="1100" kern="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Rue et </a:t>
                      </a:r>
                      <a:r>
                        <a:rPr lang="fr-BE" sz="1100" kern="14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a:t>
                      </a:r>
                      <a:endParaRPr lang="fr-BE" sz="1000" kern="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8000"/>
                        </a:lnSpc>
                        <a:spcAft>
                          <a:spcPts val="600"/>
                        </a:spcAft>
                      </a:pPr>
                      <a:r>
                        <a:rPr lang="fr-BE" sz="1100" kern="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fr-BE" sz="1000" kern="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45840336"/>
                  </a:ext>
                </a:extLst>
              </a:tr>
              <a:tr h="245962">
                <a:tc>
                  <a:txBody>
                    <a:bodyPr/>
                    <a:lstStyle/>
                    <a:p>
                      <a:pPr>
                        <a:lnSpc>
                          <a:spcPct val="118000"/>
                        </a:lnSpc>
                        <a:spcAft>
                          <a:spcPts val="600"/>
                        </a:spcAft>
                      </a:pPr>
                      <a:r>
                        <a:rPr lang="fr-BE" sz="1100" kern="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Village </a:t>
                      </a:r>
                      <a:endParaRPr lang="fr-BE" sz="1000" kern="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8000"/>
                        </a:lnSpc>
                        <a:spcAft>
                          <a:spcPts val="600"/>
                        </a:spcAft>
                      </a:pPr>
                      <a:r>
                        <a:rPr lang="fr-BE" sz="1100" kern="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fr-BE" sz="1000" kern="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71902933"/>
                  </a:ext>
                </a:extLst>
              </a:tr>
              <a:tr h="245962">
                <a:tc>
                  <a:txBody>
                    <a:bodyPr/>
                    <a:lstStyle/>
                    <a:p>
                      <a:pPr>
                        <a:lnSpc>
                          <a:spcPct val="118000"/>
                        </a:lnSpc>
                        <a:spcAft>
                          <a:spcPts val="600"/>
                        </a:spcAft>
                      </a:pPr>
                      <a:r>
                        <a:rPr lang="fr-BE" sz="1100" kern="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Téléphone et/ou GSM </a:t>
                      </a:r>
                      <a:endParaRPr lang="fr-BE" sz="1000" kern="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8000"/>
                        </a:lnSpc>
                        <a:spcAft>
                          <a:spcPts val="600"/>
                        </a:spcAft>
                      </a:pPr>
                      <a:r>
                        <a:rPr lang="fr-BE" sz="1100" kern="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fr-BE" sz="1000" kern="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55410983"/>
                  </a:ext>
                </a:extLst>
              </a:tr>
              <a:tr h="245962">
                <a:tc>
                  <a:txBody>
                    <a:bodyPr/>
                    <a:lstStyle/>
                    <a:p>
                      <a:pPr>
                        <a:lnSpc>
                          <a:spcPct val="118000"/>
                        </a:lnSpc>
                        <a:spcAft>
                          <a:spcPts val="600"/>
                        </a:spcAft>
                      </a:pPr>
                      <a:r>
                        <a:rPr lang="fr-BE" sz="1100" kern="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Courrier électronique </a:t>
                      </a:r>
                      <a:endParaRPr lang="fr-BE" sz="1000" kern="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8000"/>
                        </a:lnSpc>
                        <a:spcAft>
                          <a:spcPts val="600"/>
                        </a:spcAft>
                      </a:pPr>
                      <a:r>
                        <a:rPr lang="fr-BE" sz="1100" kern="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fr-BE" sz="1000" kern="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54159256"/>
                  </a:ext>
                </a:extLst>
              </a:tr>
            </a:tbl>
          </a:graphicData>
        </a:graphic>
      </p:graphicFrame>
      <p:graphicFrame>
        <p:nvGraphicFramePr>
          <p:cNvPr id="13" name="Tableau 12"/>
          <p:cNvGraphicFramePr>
            <a:graphicFrameLocks noGrp="1"/>
          </p:cNvGraphicFramePr>
          <p:nvPr>
            <p:extLst>
              <p:ext uri="{D42A27DB-BD31-4B8C-83A1-F6EECF244321}">
                <p14:modId xmlns:p14="http://schemas.microsoft.com/office/powerpoint/2010/main" val="814377578"/>
              </p:ext>
            </p:extLst>
          </p:nvPr>
        </p:nvGraphicFramePr>
        <p:xfrm>
          <a:off x="482992" y="3517812"/>
          <a:ext cx="5892016" cy="4493737"/>
        </p:xfrm>
        <a:graphic>
          <a:graphicData uri="http://schemas.openxmlformats.org/drawingml/2006/table">
            <a:tbl>
              <a:tblPr firstRow="1" firstCol="1" bandRow="1"/>
              <a:tblGrid>
                <a:gridCol w="2299751">
                  <a:extLst>
                    <a:ext uri="{9D8B030D-6E8A-4147-A177-3AD203B41FA5}">
                      <a16:colId xmlns:a16="http://schemas.microsoft.com/office/drawing/2014/main" val="2653252065"/>
                    </a:ext>
                  </a:extLst>
                </a:gridCol>
                <a:gridCol w="3592265">
                  <a:extLst>
                    <a:ext uri="{9D8B030D-6E8A-4147-A177-3AD203B41FA5}">
                      <a16:colId xmlns:a16="http://schemas.microsoft.com/office/drawing/2014/main" val="2637995001"/>
                    </a:ext>
                  </a:extLst>
                </a:gridCol>
              </a:tblGrid>
              <a:tr h="410728">
                <a:tc>
                  <a:txBody>
                    <a:bodyPr/>
                    <a:lstStyle/>
                    <a:p>
                      <a:pPr>
                        <a:lnSpc>
                          <a:spcPct val="118000"/>
                        </a:lnSpc>
                        <a:spcAft>
                          <a:spcPts val="600"/>
                        </a:spcAft>
                      </a:pPr>
                      <a:r>
                        <a:rPr lang="fr-BE" sz="1100" kern="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Profession (ancienne si retraité) ou secteur d’activité ou études </a:t>
                      </a:r>
                      <a:endParaRPr lang="fr-BE" sz="1000" kern="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8000"/>
                        </a:lnSpc>
                        <a:spcAft>
                          <a:spcPts val="600"/>
                        </a:spcAft>
                      </a:pPr>
                      <a:r>
                        <a:rPr lang="fr-BE" sz="1100" kern="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fr-BE" sz="1000" kern="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04670304"/>
                  </a:ext>
                </a:extLst>
              </a:tr>
              <a:tr h="109582">
                <a:tc>
                  <a:txBody>
                    <a:bodyPr/>
                    <a:lstStyle/>
                    <a:p>
                      <a:pPr marL="0" marR="0" lvl="0" indent="0" algn="l" defTabSz="685800" rtl="0" eaLnBrk="1" fontAlgn="auto" latinLnBrk="0" hangingPunct="1">
                        <a:lnSpc>
                          <a:spcPct val="118000"/>
                        </a:lnSpc>
                        <a:spcBef>
                          <a:spcPts val="0"/>
                        </a:spcBef>
                        <a:spcAft>
                          <a:spcPts val="600"/>
                        </a:spcAft>
                        <a:buClrTx/>
                        <a:buSzTx/>
                        <a:buFontTx/>
                        <a:buNone/>
                        <a:tabLst/>
                        <a:defRPr/>
                      </a:pPr>
                      <a:r>
                        <a:rPr lang="fr-BE" sz="1000" kern="14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Lieu de travail </a:t>
                      </a:r>
                      <a:endParaRPr lang="fr-BE" sz="1000" kern="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8000"/>
                        </a:lnSpc>
                        <a:spcAft>
                          <a:spcPts val="600"/>
                        </a:spcAft>
                      </a:pPr>
                      <a:endParaRPr lang="fr-BE" sz="1000" kern="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82608476"/>
                  </a:ext>
                </a:extLst>
              </a:tr>
              <a:tr h="205365">
                <a:tc>
                  <a:txBody>
                    <a:bodyPr/>
                    <a:lstStyle/>
                    <a:p>
                      <a:pPr>
                        <a:lnSpc>
                          <a:spcPct val="118000"/>
                        </a:lnSpc>
                        <a:spcAft>
                          <a:spcPts val="600"/>
                        </a:spcAft>
                      </a:pPr>
                      <a:endParaRPr lang="fr-BE" sz="1000" kern="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8000"/>
                        </a:lnSpc>
                        <a:spcAft>
                          <a:spcPts val="600"/>
                        </a:spcAft>
                      </a:pPr>
                      <a:r>
                        <a:rPr lang="fr-BE" sz="1100" kern="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fr-BE" sz="1000" kern="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51975203"/>
                  </a:ext>
                </a:extLst>
              </a:tr>
              <a:tr h="410728">
                <a:tc>
                  <a:txBody>
                    <a:bodyPr/>
                    <a:lstStyle/>
                    <a:p>
                      <a:pPr>
                        <a:lnSpc>
                          <a:spcPct val="118000"/>
                        </a:lnSpc>
                        <a:spcAft>
                          <a:spcPts val="600"/>
                        </a:spcAft>
                      </a:pPr>
                      <a:r>
                        <a:rPr lang="fr-BE" sz="1100" kern="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Êtes-vous impliqué(e) dans une/des association(s) </a:t>
                      </a:r>
                      <a:endParaRPr lang="fr-BE" sz="1000" kern="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8000"/>
                        </a:lnSpc>
                        <a:spcAft>
                          <a:spcPts val="600"/>
                        </a:spcAft>
                      </a:pPr>
                      <a:r>
                        <a:rPr lang="en-US" sz="1000" kern="1400" dirty="0">
                          <a:solidFill>
                            <a:srgbClr val="000000"/>
                          </a:solidFill>
                          <a:effectLst/>
                          <a:latin typeface="Wingdings" panose="05000000000000000000" pitchFamily="2" charset="2"/>
                          <a:ea typeface="Times New Roman" panose="02020603050405020304" pitchFamily="18" charset="0"/>
                          <a:cs typeface="Times New Roman" panose="02020603050405020304" pitchFamily="18" charset="0"/>
                        </a:rPr>
                        <a:t>r</a:t>
                      </a:r>
                      <a:r>
                        <a:rPr lang="en-US" sz="1200" kern="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fr-FR" sz="1200" kern="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oui        	</a:t>
                      </a:r>
                      <a:r>
                        <a:rPr lang="en-US" sz="1000" kern="1400" dirty="0">
                          <a:solidFill>
                            <a:srgbClr val="000000"/>
                          </a:solidFill>
                          <a:effectLst/>
                          <a:latin typeface="Wingdings" panose="05000000000000000000" pitchFamily="2" charset="2"/>
                          <a:ea typeface="Times New Roman" panose="02020603050405020304" pitchFamily="18" charset="0"/>
                          <a:cs typeface="Times New Roman" panose="02020603050405020304" pitchFamily="18" charset="0"/>
                        </a:rPr>
                        <a:t>r </a:t>
                      </a:r>
                      <a:r>
                        <a:rPr lang="fr-FR" sz="1200" kern="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non</a:t>
                      </a:r>
                      <a:endParaRPr lang="fr-BE" sz="1000" kern="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0725403"/>
                  </a:ext>
                </a:extLst>
              </a:tr>
              <a:tr h="1141028">
                <a:tc gridSpan="2">
                  <a:txBody>
                    <a:bodyPr/>
                    <a:lstStyle/>
                    <a:p>
                      <a:pPr marL="0" marR="0" lvl="0" indent="0" algn="l" defTabSz="685800" rtl="0" eaLnBrk="1" fontAlgn="auto" latinLnBrk="0" hangingPunct="1">
                        <a:lnSpc>
                          <a:spcPct val="118000"/>
                        </a:lnSpc>
                        <a:spcBef>
                          <a:spcPts val="0"/>
                        </a:spcBef>
                        <a:spcAft>
                          <a:spcPts val="600"/>
                        </a:spcAft>
                        <a:buClrTx/>
                        <a:buSzTx/>
                        <a:buFontTx/>
                        <a:buNone/>
                        <a:tabLst/>
                        <a:defRPr/>
                      </a:pPr>
                      <a:r>
                        <a:rPr lang="fr-BE" sz="1100" kern="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fr-BE" sz="1100" kern="14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Si oui, laquelle (lesquelles) et à quel titre? </a:t>
                      </a:r>
                    </a:p>
                    <a:p>
                      <a:pPr>
                        <a:lnSpc>
                          <a:spcPct val="118000"/>
                        </a:lnSpc>
                        <a:spcAft>
                          <a:spcPts val="600"/>
                        </a:spcAft>
                      </a:pPr>
                      <a:endParaRPr lang="fr-BE" sz="1000" kern="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8000"/>
                        </a:lnSpc>
                        <a:spcAft>
                          <a:spcPts val="600"/>
                        </a:spcAft>
                      </a:pPr>
                      <a:r>
                        <a:rPr lang="fr-BE" sz="1100" kern="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fr-BE" sz="1100" kern="14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8000"/>
                        </a:lnSpc>
                        <a:spcAft>
                          <a:spcPts val="600"/>
                        </a:spcAft>
                      </a:pPr>
                      <a:endParaRPr lang="fr-BE" sz="1000" kern="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8000"/>
                        </a:lnSpc>
                        <a:spcAft>
                          <a:spcPts val="600"/>
                        </a:spcAft>
                      </a:pPr>
                      <a:r>
                        <a:rPr lang="fr-BE" sz="1100" kern="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fr-BE" sz="1000" kern="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fr-BE"/>
                    </a:p>
                  </a:txBody>
                  <a:tcPr/>
                </a:tc>
                <a:extLst>
                  <a:ext uri="{0D108BD9-81ED-4DB2-BD59-A6C34878D82A}">
                    <a16:rowId xmlns:a16="http://schemas.microsoft.com/office/drawing/2014/main" val="2543813951"/>
                  </a:ext>
                </a:extLst>
              </a:tr>
              <a:tr h="205365">
                <a:tc gridSpan="2">
                  <a:txBody>
                    <a:bodyPr/>
                    <a:lstStyle/>
                    <a:p>
                      <a:pPr>
                        <a:lnSpc>
                          <a:spcPct val="118000"/>
                        </a:lnSpc>
                        <a:spcAft>
                          <a:spcPts val="600"/>
                        </a:spcAft>
                      </a:pPr>
                      <a:r>
                        <a:rPr lang="fr-BE" sz="1100" kern="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fr-BE" sz="1100" kern="14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fr-BE"/>
                    </a:p>
                  </a:txBody>
                  <a:tcPr/>
                </a:tc>
                <a:extLst>
                  <a:ext uri="{0D108BD9-81ED-4DB2-BD59-A6C34878D82A}">
                    <a16:rowId xmlns:a16="http://schemas.microsoft.com/office/drawing/2014/main" val="1360255842"/>
                  </a:ext>
                </a:extLst>
              </a:tr>
              <a:tr h="1627748">
                <a:tc gridSpan="2">
                  <a:txBody>
                    <a:bodyPr/>
                    <a:lstStyle/>
                    <a:p>
                      <a:pPr marL="0" marR="0" lvl="0" indent="0" algn="l" defTabSz="685800" rtl="0" eaLnBrk="1" fontAlgn="auto" latinLnBrk="0" hangingPunct="1">
                        <a:lnSpc>
                          <a:spcPct val="118000"/>
                        </a:lnSpc>
                        <a:spcBef>
                          <a:spcPts val="0"/>
                        </a:spcBef>
                        <a:spcAft>
                          <a:spcPts val="600"/>
                        </a:spcAft>
                        <a:buClrTx/>
                        <a:buSzTx/>
                        <a:buFontTx/>
                        <a:buNone/>
                        <a:tabLst/>
                        <a:defRPr/>
                      </a:pPr>
                      <a:r>
                        <a:rPr lang="fr-BE" sz="1100" kern="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fr-BE" sz="1100" kern="14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Quels sont vos motivations à participer à la CLDR ? </a:t>
                      </a:r>
                    </a:p>
                    <a:p>
                      <a:pPr>
                        <a:lnSpc>
                          <a:spcPct val="118000"/>
                        </a:lnSpc>
                        <a:spcAft>
                          <a:spcPts val="600"/>
                        </a:spcAft>
                      </a:pPr>
                      <a:endParaRPr lang="fr-BE" sz="1000" kern="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8000"/>
                        </a:lnSpc>
                        <a:spcAft>
                          <a:spcPts val="600"/>
                        </a:spcAft>
                      </a:pPr>
                      <a:r>
                        <a:rPr lang="fr-BE" sz="1100" kern="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fr-BE" sz="1000" kern="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8000"/>
                        </a:lnSpc>
                        <a:spcAft>
                          <a:spcPts val="600"/>
                        </a:spcAft>
                      </a:pPr>
                      <a:r>
                        <a:rPr lang="fr-BE" sz="1100" kern="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fr-BE" sz="1000" kern="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8000"/>
                        </a:lnSpc>
                        <a:spcAft>
                          <a:spcPts val="600"/>
                        </a:spcAft>
                      </a:pPr>
                      <a:r>
                        <a:rPr lang="fr-BE" sz="1100" kern="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fr-BE" sz="1000" kern="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8000"/>
                        </a:lnSpc>
                        <a:spcAft>
                          <a:spcPts val="600"/>
                        </a:spcAft>
                      </a:pPr>
                      <a:r>
                        <a:rPr lang="fr-BE" sz="1100" kern="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fr-BE" sz="1000" kern="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8000"/>
                        </a:lnSpc>
                        <a:spcAft>
                          <a:spcPts val="600"/>
                        </a:spcAft>
                      </a:pPr>
                      <a:r>
                        <a:rPr lang="fr-BE" sz="1100" kern="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fr-BE" sz="1000" kern="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fr-BE"/>
                    </a:p>
                  </a:txBody>
                  <a:tcPr/>
                </a:tc>
                <a:extLst>
                  <a:ext uri="{0D108BD9-81ED-4DB2-BD59-A6C34878D82A}">
                    <a16:rowId xmlns:a16="http://schemas.microsoft.com/office/drawing/2014/main" val="2660128238"/>
                  </a:ext>
                </a:extLst>
              </a:tr>
            </a:tbl>
          </a:graphicData>
        </a:graphic>
      </p:graphicFrame>
      <p:graphicFrame>
        <p:nvGraphicFramePr>
          <p:cNvPr id="14" name="Tableau 13"/>
          <p:cNvGraphicFramePr>
            <a:graphicFrameLocks noGrp="1"/>
          </p:cNvGraphicFramePr>
          <p:nvPr>
            <p:extLst>
              <p:ext uri="{D42A27DB-BD31-4B8C-83A1-F6EECF244321}">
                <p14:modId xmlns:p14="http://schemas.microsoft.com/office/powerpoint/2010/main" val="139333883"/>
              </p:ext>
            </p:extLst>
          </p:nvPr>
        </p:nvGraphicFramePr>
        <p:xfrm>
          <a:off x="2911640" y="8225478"/>
          <a:ext cx="3272592" cy="1445081"/>
        </p:xfrm>
        <a:graphic>
          <a:graphicData uri="http://schemas.openxmlformats.org/drawingml/2006/table">
            <a:tbl>
              <a:tblPr firstRow="1" firstCol="1" bandRow="1"/>
              <a:tblGrid>
                <a:gridCol w="2975603">
                  <a:extLst>
                    <a:ext uri="{9D8B030D-6E8A-4147-A177-3AD203B41FA5}">
                      <a16:colId xmlns:a16="http://schemas.microsoft.com/office/drawing/2014/main" val="3809942799"/>
                    </a:ext>
                  </a:extLst>
                </a:gridCol>
                <a:gridCol w="296989">
                  <a:extLst>
                    <a:ext uri="{9D8B030D-6E8A-4147-A177-3AD203B41FA5}">
                      <a16:colId xmlns:a16="http://schemas.microsoft.com/office/drawing/2014/main" val="4022265607"/>
                    </a:ext>
                  </a:extLst>
                </a:gridCol>
              </a:tblGrid>
              <a:tr h="1445081">
                <a:tc>
                  <a:txBody>
                    <a:bodyPr/>
                    <a:lstStyle/>
                    <a:p>
                      <a:pPr>
                        <a:lnSpc>
                          <a:spcPct val="118000"/>
                        </a:lnSpc>
                        <a:spcAft>
                          <a:spcPts val="600"/>
                        </a:spcAft>
                      </a:pPr>
                      <a:r>
                        <a:rPr lang="fr-BE" sz="1000" kern="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fr-BE" sz="1000" kern="14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Date </a:t>
                      </a:r>
                      <a:r>
                        <a:rPr lang="fr-BE" sz="1000" kern="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et signature :</a:t>
                      </a:r>
                    </a:p>
                    <a:p>
                      <a:pPr>
                        <a:lnSpc>
                          <a:spcPct val="118000"/>
                        </a:lnSpc>
                        <a:spcAft>
                          <a:spcPts val="600"/>
                        </a:spcAft>
                      </a:pPr>
                      <a:r>
                        <a:rPr lang="fr-FR" sz="900" b="1" i="1" u="none" strike="noStrike" kern="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fr-BE" sz="1000" kern="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8000"/>
                        </a:lnSpc>
                        <a:spcAft>
                          <a:spcPts val="600"/>
                        </a:spcAft>
                      </a:pPr>
                      <a:r>
                        <a:rPr lang="fr-FR" sz="900" b="1" i="1" u="sng" kern="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Formulaire à renvoyer à la FRW </a:t>
                      </a:r>
                      <a:r>
                        <a:rPr lang="fr-FR" sz="900" b="1" i="1" u="sng" kern="14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avant</a:t>
                      </a:r>
                      <a:r>
                        <a:rPr lang="fr-FR" sz="900" b="1" i="1" u="sng" kern="1400" baseline="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le 18 décembre 2020</a:t>
                      </a:r>
                      <a:r>
                        <a:rPr lang="fr-FR" sz="900" b="1" i="1" u="sng" kern="14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fr-BE" sz="1000" kern="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8575">
                        <a:lnSpc>
                          <a:spcPct val="118000"/>
                        </a:lnSpc>
                        <a:spcAft>
                          <a:spcPts val="0"/>
                        </a:spcAft>
                        <a:tabLst>
                          <a:tab pos="1838960" algn="l"/>
                        </a:tabLst>
                      </a:pPr>
                      <a:r>
                        <a:rPr lang="fr-BE" sz="900" b="1" i="1" kern="14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Alexandra Thiry </a:t>
                      </a:r>
                      <a:r>
                        <a:rPr lang="fr-BE" sz="900" b="1" i="1" kern="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et Gervaise </a:t>
                      </a:r>
                      <a:r>
                        <a:rPr lang="fr-BE" sz="900" b="1" i="1" kern="1400"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Ropars</a:t>
                      </a:r>
                      <a:r>
                        <a:rPr lang="fr-BE" sz="900" b="1" i="1" kern="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fr-BE" sz="1000" kern="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8575">
                        <a:lnSpc>
                          <a:spcPct val="118000"/>
                        </a:lnSpc>
                        <a:spcAft>
                          <a:spcPts val="0"/>
                        </a:spcAft>
                        <a:tabLst>
                          <a:tab pos="1838960" algn="l"/>
                        </a:tabLst>
                      </a:pPr>
                      <a:r>
                        <a:rPr lang="fr-BE" sz="900" i="1" kern="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Fondation rurale de Wallonie</a:t>
                      </a:r>
                      <a:endParaRPr lang="fr-BE" sz="1000" kern="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8575">
                        <a:lnSpc>
                          <a:spcPct val="118000"/>
                        </a:lnSpc>
                        <a:spcAft>
                          <a:spcPts val="0"/>
                        </a:spcAft>
                        <a:tabLst>
                          <a:tab pos="1838960" algn="l"/>
                        </a:tabLst>
                      </a:pPr>
                      <a:r>
                        <a:rPr lang="fr-BE" sz="900" i="1" kern="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r>
                        <a:rPr lang="fr-BE" sz="900" i="1" u="sng" kern="14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hlinkClick r:id="rId6"/>
                        </a:rPr>
                        <a:t>a.thiry@frw.be</a:t>
                      </a:r>
                      <a:r>
                        <a:rPr lang="fr-BE" sz="900" i="1" kern="14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fr-BE" sz="900" i="1" kern="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fr-BE" sz="900" i="1" u="sng" kern="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hlinkClick r:id="rId7"/>
                        </a:rPr>
                        <a:t>g.ropars@frw.be</a:t>
                      </a:r>
                      <a:r>
                        <a:rPr lang="fr-BE" sz="900" i="1" kern="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fr-BE" sz="1000" kern="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8575">
                        <a:lnSpc>
                          <a:spcPct val="118000"/>
                        </a:lnSpc>
                        <a:spcAft>
                          <a:spcPts val="0"/>
                        </a:spcAft>
                        <a:tabLst>
                          <a:tab pos="1838960" algn="l"/>
                        </a:tabLst>
                      </a:pPr>
                      <a:r>
                        <a:rPr lang="fr-BE" sz="900" i="1" kern="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semois@frw.be  - Tél : 063 44 02 02</a:t>
                      </a:r>
                      <a:endParaRPr lang="fr-BE" sz="1000" kern="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marL="28575">
                        <a:lnSpc>
                          <a:spcPct val="118000"/>
                        </a:lnSpc>
                        <a:spcAft>
                          <a:spcPts val="0"/>
                        </a:spcAft>
                        <a:tabLst>
                          <a:tab pos="1838960" algn="l"/>
                        </a:tabLst>
                      </a:pPr>
                      <a:r>
                        <a:rPr lang="fr-BE" sz="900" b="1" i="1" kern="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fr-BE" sz="1000" kern="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8575">
                        <a:lnSpc>
                          <a:spcPct val="118000"/>
                        </a:lnSpc>
                        <a:spcAft>
                          <a:spcPts val="0"/>
                        </a:spcAft>
                        <a:tabLst>
                          <a:tab pos="1838960" algn="l"/>
                        </a:tabLst>
                      </a:pPr>
                      <a:r>
                        <a:rPr lang="fr-BE" sz="900" b="1" i="1" kern="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fr-BE" sz="1000" kern="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8575">
                        <a:lnSpc>
                          <a:spcPct val="118000"/>
                        </a:lnSpc>
                        <a:spcAft>
                          <a:spcPts val="0"/>
                        </a:spcAft>
                        <a:tabLst>
                          <a:tab pos="1838960" algn="l"/>
                        </a:tabLst>
                      </a:pPr>
                      <a:r>
                        <a:rPr lang="fr-BE" sz="900" b="1" i="1" kern="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fr-BE" sz="1000" kern="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8575">
                        <a:lnSpc>
                          <a:spcPct val="118000"/>
                        </a:lnSpc>
                        <a:spcAft>
                          <a:spcPts val="0"/>
                        </a:spcAft>
                        <a:tabLst>
                          <a:tab pos="1838960" algn="l"/>
                        </a:tabLst>
                      </a:pPr>
                      <a:r>
                        <a:rPr lang="fr-BE" sz="900" b="1" i="1" kern="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fr-BE" sz="1000" kern="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8575">
                        <a:lnSpc>
                          <a:spcPct val="118000"/>
                        </a:lnSpc>
                        <a:spcAft>
                          <a:spcPts val="0"/>
                        </a:spcAft>
                        <a:tabLst>
                          <a:tab pos="1838960" algn="l"/>
                        </a:tabLst>
                      </a:pPr>
                      <a:r>
                        <a:rPr lang="fr-BE" sz="900" b="1" i="1" kern="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fr-BE" sz="1000" kern="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8575">
                        <a:lnSpc>
                          <a:spcPct val="118000"/>
                        </a:lnSpc>
                        <a:spcAft>
                          <a:spcPts val="0"/>
                        </a:spcAft>
                        <a:tabLst>
                          <a:tab pos="1838960" algn="l"/>
                        </a:tabLst>
                      </a:pPr>
                      <a:r>
                        <a:rPr lang="fr-BE" sz="900" b="1" i="1" kern="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fr-BE" sz="1000" kern="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384918121"/>
                  </a:ext>
                </a:extLst>
              </a:tr>
            </a:tbl>
          </a:graphicData>
        </a:graphic>
      </p:graphicFrame>
      <p:sp>
        <p:nvSpPr>
          <p:cNvPr id="2" name="ZoneTexte 1"/>
          <p:cNvSpPr txBox="1"/>
          <p:nvPr/>
        </p:nvSpPr>
        <p:spPr>
          <a:xfrm>
            <a:off x="482992" y="8225478"/>
            <a:ext cx="2428648" cy="538609"/>
          </a:xfrm>
          <a:prstGeom prst="rect">
            <a:avLst/>
          </a:prstGeom>
          <a:noFill/>
        </p:spPr>
        <p:txBody>
          <a:bodyPr wrap="square" rtlCol="0">
            <a:spAutoFit/>
          </a:bodyPr>
          <a:lstStyle/>
          <a:p>
            <a:r>
              <a:rPr lang="fr-BE" sz="900" b="1" i="1" kern="1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Ce formulaire est </a:t>
            </a:r>
            <a:r>
              <a:rPr lang="fr-BE" sz="900" b="1" i="1" kern="140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disponible </a:t>
            </a:r>
            <a:r>
              <a:rPr lang="fr-BE" sz="900" b="1" i="1" kern="1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sur</a:t>
            </a:r>
          </a:p>
          <a:p>
            <a:r>
              <a:rPr lang="fr-BE" sz="900" b="1" i="1" kern="1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www.pcdraubange.info</a:t>
            </a:r>
          </a:p>
          <a:p>
            <a:endParaRPr lang="fr-BE" sz="1100" dirty="0"/>
          </a:p>
        </p:txBody>
      </p:sp>
    </p:spTree>
    <p:extLst>
      <p:ext uri="{BB962C8B-B14F-4D97-AF65-F5344CB8AC3E}">
        <p14:creationId xmlns:p14="http://schemas.microsoft.com/office/powerpoint/2010/main" val="25724094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71488" y="529389"/>
            <a:ext cx="5915025" cy="8392891"/>
          </a:xfrm>
        </p:spPr>
        <p:txBody>
          <a:bodyPr>
            <a:noAutofit/>
          </a:bodyPr>
          <a:lstStyle/>
          <a:p>
            <a:pPr marL="0" indent="0">
              <a:buNone/>
            </a:pPr>
            <a:r>
              <a:rPr lang="fr-BE" sz="1100" b="1" i="1" dirty="0"/>
              <a:t>Dispositions concernant la protection des données à caractère personnel</a:t>
            </a:r>
          </a:p>
          <a:p>
            <a:pPr marL="0" indent="0">
              <a:buNone/>
            </a:pPr>
            <a:r>
              <a:rPr lang="fr-BE" sz="1100" i="1" dirty="0"/>
              <a:t> </a:t>
            </a:r>
            <a:r>
              <a:rPr lang="fr-BE" sz="1050" i="1" dirty="0" smtClean="0"/>
              <a:t>En </a:t>
            </a:r>
            <a:r>
              <a:rPr lang="fr-BE" sz="1050" i="1" dirty="0"/>
              <a:t>complétant ce formulaire de candidature, j’accepte que mes données personnelles soient collectées, encodées, conservées et utilisées dans le cadre strict de la procédure de constitution de la Commission locale de développement rural (CLDR) par la Commune d’Aubange conformément à l’article 5 du décret wallon du 11 avril 2014 relatif au développement rural.</a:t>
            </a:r>
          </a:p>
          <a:p>
            <a:pPr marL="0" indent="0">
              <a:buNone/>
            </a:pPr>
            <a:r>
              <a:rPr lang="fr-BE" sz="1050" i="1" dirty="0"/>
              <a:t> </a:t>
            </a:r>
            <a:r>
              <a:rPr lang="fr-BE" sz="1050" i="1" dirty="0" smtClean="0"/>
              <a:t>La </a:t>
            </a:r>
            <a:r>
              <a:rPr lang="fr-BE" sz="1050" i="1" dirty="0"/>
              <a:t>Commune d’Aubange, qui désigne les membres de la CLDR, est responsable du traitement au sens de la réglementation européenne sur la protection des données (RGPD, Règlement général sur la protection des données à caractère personnel). Le 18/09/2019, elle a conclu une convention d’accompagnement avec la Fondation rurale de Wallonie (FRW), l’organisme désigné par la Région wallonne pour l’assister en application de l’article 11 du décret susmentionné. La FRW agit en tant que sous-traitant, au sens donné à ce terme par le RGPD : elle traite des données à caractère personnel pour le compte de la Commune.</a:t>
            </a:r>
          </a:p>
          <a:p>
            <a:pPr marL="0" indent="0">
              <a:buNone/>
            </a:pPr>
            <a:r>
              <a:rPr lang="fr-BE" sz="1050" i="1" dirty="0"/>
              <a:t> </a:t>
            </a:r>
            <a:r>
              <a:rPr lang="fr-BE" sz="1050" i="1" dirty="0" smtClean="0"/>
              <a:t>Si </a:t>
            </a:r>
            <a:r>
              <a:rPr lang="fr-BE" sz="1050" i="1" dirty="0"/>
              <a:t>ma candidature aboutit à ma désignation comme membre de la CLDR, et tant que je conserverai cette qualité de membre, mes données seront conservées et utilisées par la Commune et par la FRW dans le cadre du fonctionnement de la CLDR et de la mise en œuvre du processus participatif citoyen lié à l’opération de développement rural de la Commune. Elles seront détruites au plus tard lorsque cette opération aura pris fin.</a:t>
            </a:r>
          </a:p>
          <a:p>
            <a:pPr marL="0" indent="0">
              <a:buNone/>
            </a:pPr>
            <a:r>
              <a:rPr lang="fr-BE" sz="1050" i="1" dirty="0"/>
              <a:t> </a:t>
            </a:r>
            <a:r>
              <a:rPr lang="fr-BE" sz="1050" i="1" dirty="0" smtClean="0"/>
              <a:t>Dans </a:t>
            </a:r>
            <a:r>
              <a:rPr lang="fr-BE" sz="1050" i="1" dirty="0"/>
              <a:t>le cas contraire, elles seront soit détruites dès la fin de la présente procédure, soit conservées dans le cadre de la constitution d’une réserve, auquel cas j’en serai averti.</a:t>
            </a:r>
          </a:p>
          <a:p>
            <a:pPr marL="0" indent="0">
              <a:buNone/>
            </a:pPr>
            <a:r>
              <a:rPr lang="fr-BE" sz="1050" i="1" dirty="0"/>
              <a:t> </a:t>
            </a:r>
            <a:r>
              <a:rPr lang="fr-BE" sz="1050" i="1" dirty="0" smtClean="0"/>
              <a:t>En </a:t>
            </a:r>
            <a:r>
              <a:rPr lang="fr-BE" sz="1050" i="1" dirty="0"/>
              <a:t>tant que personne concernée par un traitement des données personnelles, j’ai en outre connaissance de mes droits à recevoir une information sur les données traitées, en recevoir copie, les faire rectifier, les compléter ou corriger, en demander l’effacement dans certains cas, en limiter à certaines conditions l’utilisation et, en toute circonstance, interdire leur utilisation à des fins de marketing direct, ne pas faire l’objet d’une décision individuelle automatisée sur base de ces informations.</a:t>
            </a:r>
          </a:p>
          <a:p>
            <a:pPr marL="0" indent="0">
              <a:buNone/>
            </a:pPr>
            <a:r>
              <a:rPr lang="fr-BE" sz="1050" i="1" dirty="0"/>
              <a:t> </a:t>
            </a:r>
            <a:r>
              <a:rPr lang="fr-BE" sz="1050" i="1" dirty="0" smtClean="0"/>
              <a:t>Je </a:t>
            </a:r>
            <a:r>
              <a:rPr lang="fr-BE" sz="1050" i="1" dirty="0"/>
              <a:t>sais également que pour toute question et exercice des droits précités, je peux contacter le délégué à la protection des données (DPD) de la Ville d’Aubange par courrier postal ou électronique </a:t>
            </a:r>
            <a:r>
              <a:rPr lang="fr-BE" sz="1050" i="1" dirty="0" smtClean="0"/>
              <a:t>:</a:t>
            </a:r>
          </a:p>
          <a:p>
            <a:pPr marL="0" indent="0">
              <a:buNone/>
            </a:pPr>
            <a:endParaRPr lang="fr-BE" sz="1050" i="1" dirty="0"/>
          </a:p>
          <a:p>
            <a:pPr marL="0" indent="0">
              <a:spcBef>
                <a:spcPts val="0"/>
              </a:spcBef>
              <a:buNone/>
            </a:pPr>
            <a:r>
              <a:rPr lang="fr-BE" sz="1050" i="1" smtClean="0"/>
              <a:t>Coordonnées </a:t>
            </a:r>
            <a:r>
              <a:rPr lang="fr-BE" sz="1050" i="1" dirty="0"/>
              <a:t>du délégué à la protection des données :</a:t>
            </a:r>
          </a:p>
          <a:p>
            <a:pPr marL="0" indent="0">
              <a:spcBef>
                <a:spcPts val="0"/>
              </a:spcBef>
              <a:buNone/>
            </a:pPr>
            <a:r>
              <a:rPr lang="fr-BE" sz="1050" i="1" dirty="0"/>
              <a:t>Madame </a:t>
            </a:r>
            <a:r>
              <a:rPr lang="fr-BE" sz="1050" i="1" dirty="0" smtClean="0"/>
              <a:t>Marjorie DA SILVA,</a:t>
            </a:r>
            <a:endParaRPr lang="fr-BE" sz="1050" i="1" dirty="0"/>
          </a:p>
          <a:p>
            <a:pPr marL="0" indent="0">
              <a:spcBef>
                <a:spcPts val="0"/>
              </a:spcBef>
              <a:buNone/>
            </a:pPr>
            <a:r>
              <a:rPr lang="fr-BE" sz="1050" i="1" dirty="0"/>
              <a:t>Rue Haute, 22, 6791 ATHUS</a:t>
            </a:r>
          </a:p>
          <a:p>
            <a:pPr marL="0" indent="0">
              <a:spcBef>
                <a:spcPts val="0"/>
              </a:spcBef>
              <a:buNone/>
            </a:pPr>
            <a:r>
              <a:rPr lang="fr-BE" sz="1050" i="1" dirty="0"/>
              <a:t>063/38 12 50</a:t>
            </a:r>
          </a:p>
          <a:p>
            <a:pPr marL="0" indent="0">
              <a:spcBef>
                <a:spcPts val="0"/>
              </a:spcBef>
              <a:buNone/>
            </a:pPr>
            <a:r>
              <a:rPr lang="fr-BE" sz="1050" i="1" u="sng" dirty="0" smtClean="0">
                <a:hlinkClick r:id="rId2"/>
              </a:rPr>
              <a:t>dpo@aubange.be</a:t>
            </a:r>
            <a:endParaRPr lang="fr-BE" sz="1050" i="1" dirty="0"/>
          </a:p>
          <a:p>
            <a:pPr marL="0" indent="0">
              <a:spcBef>
                <a:spcPts val="0"/>
              </a:spcBef>
              <a:buNone/>
            </a:pPr>
            <a:r>
              <a:rPr lang="fr-BE" sz="1050" i="1" u="sng" dirty="0">
                <a:hlinkClick r:id="rId3"/>
              </a:rPr>
              <a:t>https://www.aubange.be/joomla3/index.php/administration/rgpd</a:t>
            </a:r>
            <a:endParaRPr lang="fr-BE" sz="1050" i="1" dirty="0"/>
          </a:p>
          <a:p>
            <a:pPr marL="0" indent="0">
              <a:buNone/>
            </a:pPr>
            <a:r>
              <a:rPr lang="fr-BE" sz="1050" i="1" dirty="0"/>
              <a:t> </a:t>
            </a:r>
            <a:endParaRPr lang="fr-BE" sz="1050" i="1" dirty="0" smtClean="0"/>
          </a:p>
          <a:p>
            <a:pPr marL="0" indent="0">
              <a:buNone/>
            </a:pPr>
            <a:r>
              <a:rPr lang="fr-BE" sz="1050" i="1" dirty="0" smtClean="0"/>
              <a:t>Si </a:t>
            </a:r>
            <a:r>
              <a:rPr lang="fr-BE" sz="1050" i="1" dirty="0"/>
              <a:t>malgré ce contact je ne suis toujours pas satisfait de la manière dont la Ville d’Aubange traite mes données à caractère personnel ou réagit à ma demande, je peux également introduire une plainte auprès de l’Autorité de protection des données</a:t>
            </a:r>
            <a:r>
              <a:rPr lang="fr-BE" sz="1050" i="1" dirty="0" smtClean="0"/>
              <a:t>.</a:t>
            </a:r>
          </a:p>
          <a:p>
            <a:pPr marL="0" indent="0">
              <a:spcBef>
                <a:spcPts val="0"/>
              </a:spcBef>
              <a:buNone/>
            </a:pPr>
            <a:endParaRPr lang="fr-BE" sz="1050" i="1" dirty="0" smtClean="0"/>
          </a:p>
          <a:p>
            <a:pPr marL="0" indent="0">
              <a:spcBef>
                <a:spcPts val="0"/>
              </a:spcBef>
              <a:buNone/>
            </a:pPr>
            <a:r>
              <a:rPr lang="fr-BE" sz="1050" i="1" dirty="0" smtClean="0"/>
              <a:t>Autorité </a:t>
            </a:r>
            <a:r>
              <a:rPr lang="fr-BE" sz="1050" i="1" dirty="0"/>
              <a:t>de protection des données</a:t>
            </a:r>
          </a:p>
          <a:p>
            <a:pPr marL="0" indent="0">
              <a:spcBef>
                <a:spcPts val="0"/>
              </a:spcBef>
              <a:buNone/>
            </a:pPr>
            <a:r>
              <a:rPr lang="fr-BE" sz="1050" i="1" dirty="0"/>
              <a:t>Rue de la presse 35, 1000 Bruxelles</a:t>
            </a:r>
          </a:p>
          <a:p>
            <a:pPr marL="0" indent="0">
              <a:spcBef>
                <a:spcPts val="0"/>
              </a:spcBef>
              <a:buNone/>
            </a:pPr>
            <a:r>
              <a:rPr lang="fr-BE" sz="1050" i="1" dirty="0"/>
              <a:t>02/274 48 00</a:t>
            </a:r>
          </a:p>
          <a:p>
            <a:pPr marL="0" indent="0">
              <a:spcBef>
                <a:spcPts val="0"/>
              </a:spcBef>
              <a:buNone/>
            </a:pPr>
            <a:r>
              <a:rPr lang="fr-BE" sz="1050" i="1" dirty="0">
                <a:hlinkClick r:id="rId4"/>
              </a:rPr>
              <a:t>contact@apd-gba.be</a:t>
            </a:r>
            <a:endParaRPr lang="fr-BE" sz="1050" i="1" dirty="0"/>
          </a:p>
          <a:p>
            <a:pPr marL="0" indent="0">
              <a:spcBef>
                <a:spcPts val="0"/>
              </a:spcBef>
              <a:buNone/>
            </a:pPr>
            <a:r>
              <a:rPr lang="fr-BE" sz="1050" i="1" dirty="0">
                <a:hlinkClick r:id="rId5"/>
              </a:rPr>
              <a:t>https://www.autoriteprotectiondonnees.be</a:t>
            </a:r>
            <a:endParaRPr lang="fr-BE" sz="1050" i="1" dirty="0"/>
          </a:p>
          <a:p>
            <a:pPr marL="0" indent="0">
              <a:buNone/>
            </a:pPr>
            <a:r>
              <a:rPr lang="fr-BE" sz="1050" i="1" dirty="0"/>
              <a:t> </a:t>
            </a:r>
          </a:p>
          <a:p>
            <a:pPr marL="0" indent="0">
              <a:buNone/>
            </a:pPr>
            <a:endParaRPr lang="fr-BE" sz="1050" i="1" dirty="0"/>
          </a:p>
        </p:txBody>
      </p:sp>
    </p:spTree>
    <p:extLst>
      <p:ext uri="{BB962C8B-B14F-4D97-AF65-F5344CB8AC3E}">
        <p14:creationId xmlns:p14="http://schemas.microsoft.com/office/powerpoint/2010/main" val="638265168"/>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80</TotalTime>
  <Words>661</Words>
  <Application>Microsoft Office PowerPoint</Application>
  <PresentationFormat>Format A4 (210 x 297 mm)</PresentationFormat>
  <Paragraphs>74</Paragraphs>
  <Slides>2</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vt:i4>
      </vt:variant>
    </vt:vector>
  </HeadingPairs>
  <TitlesOfParts>
    <vt:vector size="8" baseType="lpstr">
      <vt:lpstr>Arial</vt:lpstr>
      <vt:lpstr>Calibri</vt:lpstr>
      <vt:lpstr>Calibri Light</vt:lpstr>
      <vt:lpstr>Times New Roman</vt:lpstr>
      <vt:lpstr>Wingdings</vt:lpstr>
      <vt:lpstr>Thème Office</vt:lpstr>
      <vt:lpstr>Présentation PowerPoint</vt:lpstr>
      <vt:lpstr>Présentation PowerPoint</vt:lpstr>
    </vt:vector>
  </TitlesOfParts>
  <Company>PRIMINFO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THIRY Alexandra</dc:creator>
  <cp:lastModifiedBy>THIRY Alexandra</cp:lastModifiedBy>
  <cp:revision>17</cp:revision>
  <cp:lastPrinted>2020-09-10T13:07:38Z</cp:lastPrinted>
  <dcterms:created xsi:type="dcterms:W3CDTF">2020-08-18T11:52:07Z</dcterms:created>
  <dcterms:modified xsi:type="dcterms:W3CDTF">2020-09-11T12:32:47Z</dcterms:modified>
</cp:coreProperties>
</file>